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sldIdLst>
    <p:sldId id="275" r:id="rId2"/>
    <p:sldId id="271" r:id="rId3"/>
    <p:sldId id="256" r:id="rId4"/>
    <p:sldId id="258" r:id="rId5"/>
    <p:sldId id="259" r:id="rId6"/>
    <p:sldId id="257" r:id="rId7"/>
    <p:sldId id="261" r:id="rId8"/>
    <p:sldId id="260" r:id="rId9"/>
    <p:sldId id="263" r:id="rId10"/>
    <p:sldId id="264" r:id="rId11"/>
    <p:sldId id="265" r:id="rId12"/>
    <p:sldId id="266" r:id="rId13"/>
    <p:sldId id="267" r:id="rId14"/>
    <p:sldId id="268" r:id="rId15"/>
    <p:sldId id="272" r:id="rId16"/>
    <p:sldId id="269" r:id="rId17"/>
    <p:sldId id="273" r:id="rId18"/>
    <p:sldId id="274" r:id="rId19"/>
    <p:sldId id="27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66" d="100"/>
          <a:sy n="66" d="100"/>
        </p:scale>
        <p:origin x="443"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3/14/2021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3967362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3/14/2021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238908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3/14/2021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7556941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3/14/2021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768789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A7F15D8-96D1-4781-BC50-CA8A088B2FE4}" type="datetime1">
              <a:rPr lang="en-US" smtClean="0"/>
              <a:t>3/14/2021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0637781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3/14/2021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8072061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3/14/2021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698811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3/14/2021</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11769530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3/14/2021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4044533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3/14/2021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211728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3/14/2021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0086898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6FA2B21-3FCD-4721-B95C-427943F61125}" type="datetime1">
              <a:rPr lang="en-US" smtClean="0"/>
              <a:t>3/14/2021</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50571260"/>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14" r:id="rId5"/>
    <p:sldLayoutId id="2147483720" r:id="rId6"/>
    <p:sldLayoutId id="2147483715" r:id="rId7"/>
    <p:sldLayoutId id="2147483716" r:id="rId8"/>
    <p:sldLayoutId id="2147483717" r:id="rId9"/>
    <p:sldLayoutId id="2147483718" r:id="rId10"/>
    <p:sldLayoutId id="2147483719" r:id="rId11"/>
  </p:sldLayoutIdLst>
  <p:hf sldNum="0" hdr="0" ftr="0" dt="0"/>
  <p:txStyles>
    <p:titleStyle>
      <a:lvl1pPr algn="l" defTabSz="914400" rtl="0" eaLnBrk="1" latinLnBrk="0" hangingPunct="1">
        <a:lnSpc>
          <a:spcPct val="90000"/>
        </a:lnSpc>
        <a:spcBef>
          <a:spcPct val="0"/>
        </a:spcBef>
        <a:buNone/>
        <a:defRPr lang="en-US" sz="48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D4ACAF-9204-41D5-9F18-8CCAB70B33AE}"/>
              </a:ext>
            </a:extLst>
          </p:cNvPr>
          <p:cNvSpPr>
            <a:spLocks noGrp="1"/>
          </p:cNvSpPr>
          <p:nvPr>
            <p:ph type="title"/>
          </p:nvPr>
        </p:nvSpPr>
        <p:spPr/>
        <p:txBody>
          <a:bodyPr/>
          <a:lstStyle/>
          <a:p>
            <a:r>
              <a:rPr lang="en-US" dirty="0"/>
              <a:t>HELLO GRADE 2 &amp; 3S!</a:t>
            </a:r>
          </a:p>
        </p:txBody>
      </p:sp>
      <p:sp>
        <p:nvSpPr>
          <p:cNvPr id="3" name="Text Placeholder 2">
            <a:extLst>
              <a:ext uri="{FF2B5EF4-FFF2-40B4-BE49-F238E27FC236}">
                <a16:creationId xmlns:a16="http://schemas.microsoft.com/office/drawing/2014/main" id="{2C0BAF13-772E-4CEE-9922-8B65CA12E260}"/>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4377889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1E09AA7-AF47-483C-82ED-24D3600C5A94}"/>
              </a:ext>
            </a:extLst>
          </p:cNvPr>
          <p:cNvSpPr/>
          <p:nvPr/>
        </p:nvSpPr>
        <p:spPr>
          <a:xfrm>
            <a:off x="2207279" y="2967335"/>
            <a:ext cx="7777450"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Who is your favourite Saint?</a:t>
            </a:r>
          </a:p>
        </p:txBody>
      </p:sp>
    </p:spTree>
    <p:extLst>
      <p:ext uri="{BB962C8B-B14F-4D97-AF65-F5344CB8AC3E}">
        <p14:creationId xmlns:p14="http://schemas.microsoft.com/office/powerpoint/2010/main" val="5397146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643B7E8-B361-4A91-A7A5-07418CFCF9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7A74E93-DAA8-4661-8F23-0F48710EAF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337" y="643464"/>
            <a:ext cx="6269159" cy="5571072"/>
          </a:xfrm>
          <a:prstGeom prst="rect">
            <a:avLst/>
          </a:prstGeom>
          <a:solidFill>
            <a:srgbClr val="FFFFFF"/>
          </a:solidFill>
          <a:ln w="6350" cap="flat" cmpd="sng" algn="ctr">
            <a:noFill/>
            <a:prstDash val="solid"/>
          </a:ln>
          <a:effectLst>
            <a:outerShdw blurRad="50800" algn="ctr" rotWithShape="0">
              <a:prstClr val="black">
                <a:alpha val="66000"/>
              </a:prstClr>
            </a:outerShdw>
            <a:softEdge rad="0"/>
          </a:effectLst>
        </p:spPr>
      </p:sp>
      <p:sp useBgFill="1">
        <p:nvSpPr>
          <p:cNvPr id="14" name="Rectangle 13">
            <a:extLst>
              <a:ext uri="{FF2B5EF4-FFF2-40B4-BE49-F238E27FC236}">
                <a16:creationId xmlns:a16="http://schemas.microsoft.com/office/drawing/2014/main" id="{FF212E38-C041-49D9-9236-29FF44B27E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6116" y="809244"/>
            <a:ext cx="5943600" cy="5239512"/>
          </a:xfrm>
          <a:prstGeom prst="rect">
            <a:avLst/>
          </a:prstGeom>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A7FB70C0-F7EE-40DD-8046-772E765E796D}"/>
              </a:ext>
            </a:extLst>
          </p:cNvPr>
          <p:cNvSpPr>
            <a:spLocks noGrp="1"/>
          </p:cNvSpPr>
          <p:nvPr>
            <p:ph type="ctrTitle"/>
          </p:nvPr>
        </p:nvSpPr>
        <p:spPr>
          <a:xfrm>
            <a:off x="1243632" y="1559768"/>
            <a:ext cx="5068568" cy="3135379"/>
          </a:xfrm>
        </p:spPr>
        <p:txBody>
          <a:bodyPr>
            <a:normAutofit fontScale="90000"/>
          </a:bodyPr>
          <a:lstStyle/>
          <a:p>
            <a:r>
              <a:rPr lang="en-US" sz="6000" dirty="0"/>
              <a:t>Pope Cyril VI: </a:t>
            </a:r>
            <a:br>
              <a:rPr lang="en-US" sz="6000" dirty="0"/>
            </a:br>
            <a:r>
              <a:rPr lang="en-US" sz="6000" dirty="0"/>
              <a:t>LIFE OF PRAYER </a:t>
            </a:r>
          </a:p>
        </p:txBody>
      </p:sp>
      <p:sp>
        <p:nvSpPr>
          <p:cNvPr id="3" name="Subtitle 2">
            <a:extLst>
              <a:ext uri="{FF2B5EF4-FFF2-40B4-BE49-F238E27FC236}">
                <a16:creationId xmlns:a16="http://schemas.microsoft.com/office/drawing/2014/main" id="{1DABC1FC-8C03-444A-A07F-54B1F6903FB2}"/>
              </a:ext>
            </a:extLst>
          </p:cNvPr>
          <p:cNvSpPr>
            <a:spLocks noGrp="1"/>
          </p:cNvSpPr>
          <p:nvPr>
            <p:ph type="subTitle" idx="1"/>
          </p:nvPr>
        </p:nvSpPr>
        <p:spPr>
          <a:xfrm>
            <a:off x="1243633" y="4708186"/>
            <a:ext cx="5068567" cy="797089"/>
          </a:xfrm>
        </p:spPr>
        <p:txBody>
          <a:bodyPr>
            <a:normAutofit/>
          </a:bodyPr>
          <a:lstStyle/>
          <a:p>
            <a:r>
              <a:rPr lang="en-US" dirty="0"/>
              <a:t>Grade 2 and 3 Lesson </a:t>
            </a:r>
          </a:p>
        </p:txBody>
      </p:sp>
      <p:sp>
        <p:nvSpPr>
          <p:cNvPr id="16" name="Rectangle 15">
            <a:extLst>
              <a:ext uri="{FF2B5EF4-FFF2-40B4-BE49-F238E27FC236}">
                <a16:creationId xmlns:a16="http://schemas.microsoft.com/office/drawing/2014/main" id="{790391D1-AA86-467F-A77E-0606FCCCD2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7796" y="640856"/>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8" name="Straight Connector 17">
            <a:extLst>
              <a:ext uri="{FF2B5EF4-FFF2-40B4-BE49-F238E27FC236}">
                <a16:creationId xmlns:a16="http://schemas.microsoft.com/office/drawing/2014/main" id="{4A430F17-C7B1-40FD-89FA-55002B6636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932096" y="640855"/>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40" name="Straight Connector 19">
            <a:extLst>
              <a:ext uri="{FF2B5EF4-FFF2-40B4-BE49-F238E27FC236}">
                <a16:creationId xmlns:a16="http://schemas.microsoft.com/office/drawing/2014/main" id="{03EAAD29-514C-4272-AA97-D2DCEB35B6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23736" y="640855"/>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080894D-F290-4DF4-82A7-905285A7E1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932096" y="1286150"/>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544608F7-568B-4812-9059-A68469FC7E82}"/>
              </a:ext>
            </a:extLst>
          </p:cNvPr>
          <p:cNvPicPr>
            <a:picLocks noChangeAspect="1"/>
          </p:cNvPicPr>
          <p:nvPr/>
        </p:nvPicPr>
        <p:blipFill rotWithShape="1">
          <a:blip r:embed="rId2"/>
          <a:srcRect l="28112" r="33862"/>
          <a:stretch/>
        </p:blipFill>
        <p:spPr>
          <a:xfrm>
            <a:off x="7555832" y="10"/>
            <a:ext cx="4636163" cy="6857990"/>
          </a:xfrm>
          <a:prstGeom prst="rect">
            <a:avLst/>
          </a:prstGeom>
        </p:spPr>
      </p:pic>
    </p:spTree>
    <p:extLst>
      <p:ext uri="{BB962C8B-B14F-4D97-AF65-F5344CB8AC3E}">
        <p14:creationId xmlns:p14="http://schemas.microsoft.com/office/powerpoint/2010/main" val="2395273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9">
            <a:extLst>
              <a:ext uri="{FF2B5EF4-FFF2-40B4-BE49-F238E27FC236}">
                <a16:creationId xmlns:a16="http://schemas.microsoft.com/office/drawing/2014/main" id="{904DB13E-F722-4ED6-BB00-556651E95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0" name="Rectangle 11">
            <a:extLst>
              <a:ext uri="{FF2B5EF4-FFF2-40B4-BE49-F238E27FC236}">
                <a16:creationId xmlns:a16="http://schemas.microsoft.com/office/drawing/2014/main" id="{1419E3D9-C5FB-41A9-B6D2-DFB210BB62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32" name="Rectangle 13">
            <a:extLst>
              <a:ext uri="{FF2B5EF4-FFF2-40B4-BE49-F238E27FC236}">
                <a16:creationId xmlns:a16="http://schemas.microsoft.com/office/drawing/2014/main" id="{367909BF-1DF7-4ACE-8F58-6CF719BB27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4" name="Rectangle 15">
            <a:extLst>
              <a:ext uri="{FF2B5EF4-FFF2-40B4-BE49-F238E27FC236}">
                <a16:creationId xmlns:a16="http://schemas.microsoft.com/office/drawing/2014/main" id="{89E8BEDB-0BBC-4F21-9CFB-8530D664C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6" name="Group 17">
            <a:extLst>
              <a:ext uri="{FF2B5EF4-FFF2-40B4-BE49-F238E27FC236}">
                <a16:creationId xmlns:a16="http://schemas.microsoft.com/office/drawing/2014/main" id="{E26428D7-C6F3-473D-A360-A3F5C3E872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0180" y="1267730"/>
            <a:ext cx="1691640" cy="615934"/>
            <a:chOff x="5250180" y="1267730"/>
            <a:chExt cx="1691640" cy="615934"/>
          </a:xfrm>
        </p:grpSpPr>
        <p:cxnSp>
          <p:nvCxnSpPr>
            <p:cNvPr id="19" name="Straight Connector 18">
              <a:extLst>
                <a:ext uri="{FF2B5EF4-FFF2-40B4-BE49-F238E27FC236}">
                  <a16:creationId xmlns:a16="http://schemas.microsoft.com/office/drawing/2014/main" id="{51D6D676-6F2F-4446-9935-2D8D0382147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E9BAEA2B-9C25-4B43-8C9A-A9D0C3E9B15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1FC5F3A-7F1A-4EE8-A913-C8E96ACC3C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7" name="Rectangle 22">
            <a:extLst>
              <a:ext uri="{FF2B5EF4-FFF2-40B4-BE49-F238E27FC236}">
                <a16:creationId xmlns:a16="http://schemas.microsoft.com/office/drawing/2014/main" id="{420551B3-B4DA-48EE-988C-4FAEAEB5C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01D9897-7C8F-466B-9BD9-A686EAA8D402}"/>
              </a:ext>
            </a:extLst>
          </p:cNvPr>
          <p:cNvPicPr>
            <a:picLocks noChangeAspect="1"/>
          </p:cNvPicPr>
          <p:nvPr/>
        </p:nvPicPr>
        <p:blipFill rotWithShape="1">
          <a:blip r:embed="rId2">
            <a:alphaModFix amt="90000"/>
          </a:blip>
          <a:srcRect l="11111"/>
          <a:stretch/>
        </p:blipFill>
        <p:spPr>
          <a:xfrm>
            <a:off x="1" y="10"/>
            <a:ext cx="12191999" cy="6857989"/>
          </a:xfrm>
          <a:prstGeom prst="rect">
            <a:avLst/>
          </a:prstGeom>
        </p:spPr>
      </p:pic>
      <p:sp>
        <p:nvSpPr>
          <p:cNvPr id="38" name="Rectangle 24">
            <a:extLst>
              <a:ext uri="{FF2B5EF4-FFF2-40B4-BE49-F238E27FC236}">
                <a16:creationId xmlns:a16="http://schemas.microsoft.com/office/drawing/2014/main" id="{DB4A12B6-EF0D-43E8-8C17-4FAD4D2766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bg1">
              <a:lumMod val="85000"/>
              <a:lumOff val="15000"/>
              <a:alpha val="93000"/>
            </a:schemeClr>
          </a:solidFill>
          <a:ln w="6350" cap="flat" cmpd="sng" algn="ctr">
            <a:noFill/>
            <a:prstDash val="solid"/>
          </a:ln>
          <a:effectLst>
            <a:softEdge rad="0"/>
          </a:effectLst>
        </p:spPr>
      </p:sp>
      <p:sp>
        <p:nvSpPr>
          <p:cNvPr id="27" name="Rectangle 26">
            <a:extLst>
              <a:ext uri="{FF2B5EF4-FFF2-40B4-BE49-F238E27FC236}">
                <a16:creationId xmlns:a16="http://schemas.microsoft.com/office/drawing/2014/main" id="{AE107525-0C02-447F-8A3F-553320A723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2"/>
            </a:solidFill>
            <a:prstDash val="solid"/>
            <a:miter lim="800000"/>
          </a:ln>
          <a:effectLst/>
        </p:spPr>
      </p:sp>
      <p:sp>
        <p:nvSpPr>
          <p:cNvPr id="2" name="Title 1">
            <a:extLst>
              <a:ext uri="{FF2B5EF4-FFF2-40B4-BE49-F238E27FC236}">
                <a16:creationId xmlns:a16="http://schemas.microsoft.com/office/drawing/2014/main" id="{0BDBC49E-259D-42E4-AA80-276B524C0402}"/>
              </a:ext>
            </a:extLst>
          </p:cNvPr>
          <p:cNvSpPr>
            <a:spLocks noGrp="1"/>
          </p:cNvSpPr>
          <p:nvPr>
            <p:ph type="title"/>
          </p:nvPr>
        </p:nvSpPr>
        <p:spPr>
          <a:xfrm>
            <a:off x="1629103" y="2244830"/>
            <a:ext cx="8933796" cy="2437232"/>
          </a:xfrm>
        </p:spPr>
        <p:txBody>
          <a:bodyPr vert="horz" lIns="91440" tIns="45720" rIns="91440" bIns="45720" rtlCol="0" anchor="ctr">
            <a:normAutofit/>
          </a:bodyPr>
          <a:lstStyle/>
          <a:p>
            <a:r>
              <a:rPr lang="en-US" sz="4300" b="1" dirty="0"/>
              <a:t>“Seven times a day I praise thee, because of thy righteous judgements.” </a:t>
            </a:r>
            <a:br>
              <a:rPr lang="en-US" sz="4300" b="1" dirty="0"/>
            </a:br>
            <a:r>
              <a:rPr lang="en-US" sz="4300" b="1" dirty="0"/>
              <a:t>(Psalm 119:164)</a:t>
            </a:r>
          </a:p>
        </p:txBody>
      </p:sp>
      <p:sp>
        <p:nvSpPr>
          <p:cNvPr id="29" name="Rectangle 28">
            <a:extLst>
              <a:ext uri="{FF2B5EF4-FFF2-40B4-BE49-F238E27FC236}">
                <a16:creationId xmlns:a16="http://schemas.microsoft.com/office/drawing/2014/main" id="{AB7A42E3-05D8-4A0B-9D4E-20EF581E57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1" name="Straight Connector 30">
            <a:extLst>
              <a:ext uri="{FF2B5EF4-FFF2-40B4-BE49-F238E27FC236}">
                <a16:creationId xmlns:a16="http://schemas.microsoft.com/office/drawing/2014/main" id="{6EE9A54B-189D-4645-8254-FDC4210EC6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11CE48F-D5E4-4520-AF1E-8F85CFBDA5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94182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41448851-39AD-4943-BF9C-C50704E0837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913025"/>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2843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9">
            <a:extLst>
              <a:ext uri="{FF2B5EF4-FFF2-40B4-BE49-F238E27FC236}">
                <a16:creationId xmlns:a16="http://schemas.microsoft.com/office/drawing/2014/main" id="{1E94681D-2A4C-4A8D-B9B5-31D440D03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11">
            <a:extLst>
              <a:ext uri="{FF2B5EF4-FFF2-40B4-BE49-F238E27FC236}">
                <a16:creationId xmlns:a16="http://schemas.microsoft.com/office/drawing/2014/main" id="{FB65ABA3-820C-4D75-9437-9EFA1ADFE1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35" name="Rectangle 13">
            <a:extLst>
              <a:ext uri="{FF2B5EF4-FFF2-40B4-BE49-F238E27FC236}">
                <a16:creationId xmlns:a16="http://schemas.microsoft.com/office/drawing/2014/main" id="{036BF2FB-90D8-48DB-BD34-D040CDCFF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36" name="Rectangle 15">
            <a:extLst>
              <a:ext uri="{FF2B5EF4-FFF2-40B4-BE49-F238E27FC236}">
                <a16:creationId xmlns:a16="http://schemas.microsoft.com/office/drawing/2014/main" id="{B6EE7E08-B389-43E5-B019-1B0A8ACBB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working on a white board&#10;&#10;Description automatically generated with low confidence">
            <a:extLst>
              <a:ext uri="{FF2B5EF4-FFF2-40B4-BE49-F238E27FC236}">
                <a16:creationId xmlns:a16="http://schemas.microsoft.com/office/drawing/2014/main" id="{C14B66C7-3982-4AFE-BA5D-AAE3E62B19CE}"/>
              </a:ext>
            </a:extLst>
          </p:cNvPr>
          <p:cNvPicPr>
            <a:picLocks noChangeAspect="1"/>
          </p:cNvPicPr>
          <p:nvPr/>
        </p:nvPicPr>
        <p:blipFill rotWithShape="1">
          <a:blip r:embed="rId2"/>
          <a:srcRect l="22145" r="25655"/>
          <a:stretch/>
        </p:blipFill>
        <p:spPr>
          <a:xfrm>
            <a:off x="20" y="10"/>
            <a:ext cx="6392647" cy="6857990"/>
          </a:xfrm>
          <a:prstGeom prst="rect">
            <a:avLst/>
          </a:prstGeom>
        </p:spPr>
      </p:pic>
      <p:sp>
        <p:nvSpPr>
          <p:cNvPr id="37" name="Rectangle 17">
            <a:extLst>
              <a:ext uri="{FF2B5EF4-FFF2-40B4-BE49-F238E27FC236}">
                <a16:creationId xmlns:a16="http://schemas.microsoft.com/office/drawing/2014/main" id="{E60D94A5-8A09-4BAB-8F7C-69BC34C54D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1267" y="255102"/>
            <a:ext cx="534213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A1AE32B-3A6E-4C5E-8FEB-73861B9A26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69100" y="393365"/>
            <a:ext cx="5018211" cy="6035547"/>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B113064B-9D16-4BEF-B814-9785B6619C41}"/>
              </a:ext>
            </a:extLst>
          </p:cNvPr>
          <p:cNvSpPr>
            <a:spLocks noGrp="1"/>
          </p:cNvSpPr>
          <p:nvPr>
            <p:ph type="title"/>
          </p:nvPr>
        </p:nvSpPr>
        <p:spPr>
          <a:xfrm>
            <a:off x="7064082" y="642594"/>
            <a:ext cx="4472921" cy="1371600"/>
          </a:xfrm>
        </p:spPr>
        <p:txBody>
          <a:bodyPr vert="horz" lIns="91440" tIns="45720" rIns="91440" bIns="45720" rtlCol="0" anchor="ctr">
            <a:normAutofit/>
          </a:bodyPr>
          <a:lstStyle/>
          <a:p>
            <a:pPr>
              <a:lnSpc>
                <a:spcPct val="90000"/>
              </a:lnSpc>
            </a:pPr>
            <a:r>
              <a:rPr lang="en-US" sz="4000" dirty="0">
                <a:solidFill>
                  <a:schemeClr val="tx1">
                    <a:lumMod val="85000"/>
                    <a:lumOff val="15000"/>
                  </a:schemeClr>
                </a:solidFill>
              </a:rPr>
              <a:t>Learning Objectives </a:t>
            </a:r>
          </a:p>
        </p:txBody>
      </p:sp>
      <p:sp>
        <p:nvSpPr>
          <p:cNvPr id="4" name="Text Placeholder 3">
            <a:extLst>
              <a:ext uri="{FF2B5EF4-FFF2-40B4-BE49-F238E27FC236}">
                <a16:creationId xmlns:a16="http://schemas.microsoft.com/office/drawing/2014/main" id="{A37C1CBB-092B-4B2F-9C09-85A4E9B79CD1}"/>
              </a:ext>
            </a:extLst>
          </p:cNvPr>
          <p:cNvSpPr>
            <a:spLocks noGrp="1"/>
          </p:cNvSpPr>
          <p:nvPr>
            <p:ph type="body" sz="half" idx="2"/>
          </p:nvPr>
        </p:nvSpPr>
        <p:spPr>
          <a:xfrm>
            <a:off x="7055872" y="1888098"/>
            <a:ext cx="4472922" cy="4542592"/>
          </a:xfrm>
        </p:spPr>
        <p:txBody>
          <a:bodyPr vert="horz" lIns="91440" tIns="45720" rIns="91440" bIns="45720" rtlCol="0">
            <a:normAutofit fontScale="92500" lnSpcReduction="10000"/>
          </a:bodyPr>
          <a:lstStyle/>
          <a:p>
            <a:pPr marL="342900" marR="0" lvl="0" indent="-342900">
              <a:lnSpc>
                <a:spcPct val="107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To learn that communication with God is important.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To learn the importance of prayer and supplication.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To learn about the church’s role models, whom we call Saints.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To learn about the intercessions of the Saints.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To learn about Pope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Kyrillos</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VI and his relationship with God and the Saints, examples being St. Mina, St. Isaac the Syrian, and St. Mary.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961729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96C8BAF-68F3-4B78-B238-35DF5D8656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4F4CD6D0-5A87-4BA2-A13A-0E40511C3CF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4774" y="699565"/>
            <a:ext cx="3553132" cy="5156200"/>
            <a:chOff x="7807230" y="2012810"/>
            <a:chExt cx="3251252" cy="3459865"/>
          </a:xfrm>
        </p:grpSpPr>
        <p:sp>
          <p:nvSpPr>
            <p:cNvPr id="13" name="Rectangle 12">
              <a:extLst>
                <a:ext uri="{FF2B5EF4-FFF2-40B4-BE49-F238E27FC236}">
                  <a16:creationId xmlns:a16="http://schemas.microsoft.com/office/drawing/2014/main" id="{5877EAC0-2063-444D-8EE9-72FED2E03B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C155BF8-661A-4F4A-B4EC-923105C692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E9537076-EF48-4F72-9164-FD8260D550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319434" y="699565"/>
            <a:ext cx="3553132" cy="5156200"/>
            <a:chOff x="7807230" y="2012810"/>
            <a:chExt cx="3251252" cy="3459865"/>
          </a:xfrm>
        </p:grpSpPr>
        <p:sp>
          <p:nvSpPr>
            <p:cNvPr id="17" name="Rectangle 16">
              <a:extLst>
                <a:ext uri="{FF2B5EF4-FFF2-40B4-BE49-F238E27FC236}">
                  <a16:creationId xmlns:a16="http://schemas.microsoft.com/office/drawing/2014/main" id="{689673CB-C48B-4D05-B6E4-B88CD5BAA0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96C31A20-B341-476E-8C04-A26C87E149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4C843F55-741E-47B1-A530-E64AEA5273EB}"/>
              </a:ext>
            </a:extLst>
          </p:cNvPr>
          <p:cNvPicPr>
            <a:picLocks noChangeAspect="1"/>
          </p:cNvPicPr>
          <p:nvPr/>
        </p:nvPicPr>
        <p:blipFill>
          <a:blip r:embed="rId2"/>
          <a:stretch>
            <a:fillRect/>
          </a:stretch>
        </p:blipFill>
        <p:spPr>
          <a:xfrm>
            <a:off x="4487333" y="1094302"/>
            <a:ext cx="3209544" cy="4366726"/>
          </a:xfrm>
          <a:prstGeom prst="rect">
            <a:avLst/>
          </a:prstGeom>
        </p:spPr>
      </p:pic>
      <p:grpSp>
        <p:nvGrpSpPr>
          <p:cNvPr id="20" name="Group 19">
            <a:extLst>
              <a:ext uri="{FF2B5EF4-FFF2-40B4-BE49-F238E27FC236}">
                <a16:creationId xmlns:a16="http://schemas.microsoft.com/office/drawing/2014/main" id="{6EFC3492-86BD-4D75-B5B4-C2DBFE0BD1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104093" y="699565"/>
            <a:ext cx="3553132" cy="5156200"/>
            <a:chOff x="7807230" y="2012810"/>
            <a:chExt cx="3251252" cy="3459865"/>
          </a:xfrm>
        </p:grpSpPr>
        <p:sp>
          <p:nvSpPr>
            <p:cNvPr id="21" name="Rectangle 20">
              <a:extLst>
                <a:ext uri="{FF2B5EF4-FFF2-40B4-BE49-F238E27FC236}">
                  <a16:creationId xmlns:a16="http://schemas.microsoft.com/office/drawing/2014/main" id="{F72E5074-2516-4705-BFF1-F508394A0A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2259E4C-F24C-4180-AEC3-76255D535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3" name="Picture 2">
            <a:extLst>
              <a:ext uri="{FF2B5EF4-FFF2-40B4-BE49-F238E27FC236}">
                <a16:creationId xmlns:a16="http://schemas.microsoft.com/office/drawing/2014/main" id="{3F344FBD-04B4-47A1-AB4D-3F7C760FB12E}"/>
              </a:ext>
            </a:extLst>
          </p:cNvPr>
          <p:cNvPicPr>
            <a:picLocks noChangeAspect="1"/>
          </p:cNvPicPr>
          <p:nvPr/>
        </p:nvPicPr>
        <p:blipFill>
          <a:blip r:embed="rId3"/>
          <a:stretch>
            <a:fillRect/>
          </a:stretch>
        </p:blipFill>
        <p:spPr>
          <a:xfrm>
            <a:off x="706568" y="1181636"/>
            <a:ext cx="3209544" cy="4279392"/>
          </a:xfrm>
          <a:prstGeom prst="rect">
            <a:avLst/>
          </a:prstGeom>
        </p:spPr>
      </p:pic>
      <p:pic>
        <p:nvPicPr>
          <p:cNvPr id="5" name="Picture 4">
            <a:extLst>
              <a:ext uri="{FF2B5EF4-FFF2-40B4-BE49-F238E27FC236}">
                <a16:creationId xmlns:a16="http://schemas.microsoft.com/office/drawing/2014/main" id="{EA844CF5-1E92-46E0-B617-2BCC5F9E83A0}"/>
              </a:ext>
            </a:extLst>
          </p:cNvPr>
          <p:cNvPicPr>
            <a:picLocks noChangeAspect="1"/>
          </p:cNvPicPr>
          <p:nvPr/>
        </p:nvPicPr>
        <p:blipFill>
          <a:blip r:embed="rId4"/>
          <a:stretch>
            <a:fillRect/>
          </a:stretch>
        </p:blipFill>
        <p:spPr>
          <a:xfrm>
            <a:off x="8275888" y="882483"/>
            <a:ext cx="3209544" cy="4790364"/>
          </a:xfrm>
          <a:prstGeom prst="rect">
            <a:avLst/>
          </a:prstGeom>
        </p:spPr>
      </p:pic>
    </p:spTree>
    <p:extLst>
      <p:ext uri="{BB962C8B-B14F-4D97-AF65-F5344CB8AC3E}">
        <p14:creationId xmlns:p14="http://schemas.microsoft.com/office/powerpoint/2010/main" val="39015727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E192707B-B929-41A7-9B41-E959A1C689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4B4BC93-C6EC-4C28-AD72-023A3C90E5ED}"/>
              </a:ext>
            </a:extLst>
          </p:cNvPr>
          <p:cNvPicPr>
            <a:picLocks noChangeAspect="1"/>
          </p:cNvPicPr>
          <p:nvPr/>
        </p:nvPicPr>
        <p:blipFill rotWithShape="1">
          <a:blip r:embed="rId2">
            <a:alphaModFix amt="35000"/>
          </a:blip>
          <a:srcRect t="10396" b="5334"/>
          <a:stretch/>
        </p:blipFill>
        <p:spPr>
          <a:xfrm>
            <a:off x="20" y="10"/>
            <a:ext cx="12191980" cy="6857990"/>
          </a:xfrm>
          <a:prstGeom prst="rect">
            <a:avLst/>
          </a:prstGeom>
        </p:spPr>
      </p:pic>
      <p:sp>
        <p:nvSpPr>
          <p:cNvPr id="3" name="Content Placeholder 2">
            <a:extLst>
              <a:ext uri="{FF2B5EF4-FFF2-40B4-BE49-F238E27FC236}">
                <a16:creationId xmlns:a16="http://schemas.microsoft.com/office/drawing/2014/main" id="{DE495B27-F9DA-4CF3-BEDD-68DB22F9C7F8}"/>
              </a:ext>
            </a:extLst>
          </p:cNvPr>
          <p:cNvSpPr>
            <a:spLocks noGrp="1"/>
          </p:cNvSpPr>
          <p:nvPr>
            <p:ph idx="1"/>
          </p:nvPr>
        </p:nvSpPr>
        <p:spPr>
          <a:xfrm>
            <a:off x="8109298" y="698205"/>
            <a:ext cx="3387045" cy="5461589"/>
          </a:xfr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a:normAutofit fontScale="92500" lnSpcReduction="10000"/>
          </a:bodyPr>
          <a:lstStyle/>
          <a:p>
            <a:pPr algn="ctr"/>
            <a:r>
              <a:rPr lang="en-US" sz="2800" dirty="0"/>
              <a:t>Father Mina spent many years in the monastery and then alone in the desert. He would read the bible, pray, and read spiritual books, especially he would read the writings of St. Isaac of Nineveh/Syria. He loved spending time with God, talking to Him, learning about Him, and growing in His love. </a:t>
            </a:r>
          </a:p>
        </p:txBody>
      </p:sp>
      <p:sp>
        <p:nvSpPr>
          <p:cNvPr id="14" name="Rectangle 10">
            <a:extLst>
              <a:ext uri="{FF2B5EF4-FFF2-40B4-BE49-F238E27FC236}">
                <a16:creationId xmlns:a16="http://schemas.microsoft.com/office/drawing/2014/main" id="{8FB4235C-4505-46C7-AD8F-8769A1972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noFill/>
          <a:ln w="6350" cap="sq" cmpd="sng" algn="ctr">
            <a:solidFill>
              <a:schemeClr val="tx1"/>
            </a:solidFill>
            <a:prstDash val="solid"/>
            <a:miter lim="800000"/>
          </a:ln>
          <a:effectLst>
            <a:softEdge rad="0"/>
          </a:effectLst>
        </p:spPr>
      </p:sp>
      <p:pic>
        <p:nvPicPr>
          <p:cNvPr id="5" name="Picture 4">
            <a:extLst>
              <a:ext uri="{FF2B5EF4-FFF2-40B4-BE49-F238E27FC236}">
                <a16:creationId xmlns:a16="http://schemas.microsoft.com/office/drawing/2014/main" id="{C446A1EC-BA65-4CA9-9372-FEC08BDB5925}"/>
              </a:ext>
            </a:extLst>
          </p:cNvPr>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Lst>
          </a:blip>
          <a:stretch>
            <a:fillRect/>
          </a:stretch>
        </p:blipFill>
        <p:spPr>
          <a:xfrm rot="594470">
            <a:off x="1000570" y="585276"/>
            <a:ext cx="4472027" cy="5565190"/>
          </a:xfrm>
          <a:prstGeom prst="ellipse">
            <a:avLst/>
          </a:prstGeom>
          <a:ln>
            <a:noFill/>
          </a:ln>
          <a:effectLst>
            <a:softEdge rad="112500"/>
          </a:effectLst>
        </p:spPr>
      </p:pic>
    </p:spTree>
    <p:extLst>
      <p:ext uri="{BB962C8B-B14F-4D97-AF65-F5344CB8AC3E}">
        <p14:creationId xmlns:p14="http://schemas.microsoft.com/office/powerpoint/2010/main" val="167802820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8">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18" name="Rectangle 10">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4" name="Picture 3">
            <a:extLst>
              <a:ext uri="{FF2B5EF4-FFF2-40B4-BE49-F238E27FC236}">
                <a16:creationId xmlns:a16="http://schemas.microsoft.com/office/drawing/2014/main" id="{88B9007A-E7A0-41F6-9461-718E76FCCFCF}"/>
              </a:ext>
            </a:extLst>
          </p:cNvPr>
          <p:cNvPicPr>
            <a:picLocks noChangeAspect="1"/>
          </p:cNvPicPr>
          <p:nvPr/>
        </p:nvPicPr>
        <p:blipFill>
          <a:blip r:embed="rId2"/>
          <a:stretch>
            <a:fillRect/>
          </a:stretch>
        </p:blipFill>
        <p:spPr>
          <a:xfrm>
            <a:off x="1715758" y="1206900"/>
            <a:ext cx="3393433" cy="4462365"/>
          </a:xfrm>
          <a:prstGeom prst="rect">
            <a:avLst/>
          </a:prstGeom>
        </p:spPr>
      </p:pic>
      <p:sp>
        <p:nvSpPr>
          <p:cNvPr id="3" name="Content Placeholder 2">
            <a:extLst>
              <a:ext uri="{FF2B5EF4-FFF2-40B4-BE49-F238E27FC236}">
                <a16:creationId xmlns:a16="http://schemas.microsoft.com/office/drawing/2014/main" id="{1D403313-8757-43EF-827F-4E4C5A37AB68}"/>
              </a:ext>
            </a:extLst>
          </p:cNvPr>
          <p:cNvSpPr>
            <a:spLocks noGrp="1"/>
          </p:cNvSpPr>
          <p:nvPr>
            <p:ph idx="1"/>
          </p:nvPr>
        </p:nvSpPr>
        <p:spPr>
          <a:xfrm>
            <a:off x="6349229" y="1206900"/>
            <a:ext cx="4957554" cy="4580714"/>
          </a:xfrm>
        </p:spPr>
        <p:txBody>
          <a:bodyPr>
            <a:normAutofit/>
          </a:bodyPr>
          <a:lstStyle/>
          <a:p>
            <a:r>
              <a:rPr lang="en-US" sz="2800" dirty="0"/>
              <a:t>After his time in the desert, he moved into a deserted windmill, which he turned into a church. In this small church he prayed liturgies daily and raised evening incense. He accepted everyone who came to him, asking for their prayers, especially the children. </a:t>
            </a:r>
          </a:p>
        </p:txBody>
      </p:sp>
    </p:spTree>
    <p:extLst>
      <p:ext uri="{BB962C8B-B14F-4D97-AF65-F5344CB8AC3E}">
        <p14:creationId xmlns:p14="http://schemas.microsoft.com/office/powerpoint/2010/main" val="19288634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 name="Rectangle 9">
            <a:extLst>
              <a:ext uri="{FF2B5EF4-FFF2-40B4-BE49-F238E27FC236}">
                <a16:creationId xmlns:a16="http://schemas.microsoft.com/office/drawing/2014/main" id="{904DB13E-F722-4ED6-BB00-556651E95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0" name="Rectangle 11">
            <a:extLst>
              <a:ext uri="{FF2B5EF4-FFF2-40B4-BE49-F238E27FC236}">
                <a16:creationId xmlns:a16="http://schemas.microsoft.com/office/drawing/2014/main" id="{1419E3D9-C5FB-41A9-B6D2-DFB210BB62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51" name="Rectangle 13">
            <a:extLst>
              <a:ext uri="{FF2B5EF4-FFF2-40B4-BE49-F238E27FC236}">
                <a16:creationId xmlns:a16="http://schemas.microsoft.com/office/drawing/2014/main" id="{367909BF-1DF7-4ACE-8F58-6CF719BB27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52" name="Rectangle 15">
            <a:extLst>
              <a:ext uri="{FF2B5EF4-FFF2-40B4-BE49-F238E27FC236}">
                <a16:creationId xmlns:a16="http://schemas.microsoft.com/office/drawing/2014/main" id="{89E8BEDB-0BBC-4F21-9CFB-8530D664C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53" name="Group 17">
            <a:extLst>
              <a:ext uri="{FF2B5EF4-FFF2-40B4-BE49-F238E27FC236}">
                <a16:creationId xmlns:a16="http://schemas.microsoft.com/office/drawing/2014/main" id="{E26428D7-C6F3-473D-A360-A3F5C3E872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0180" y="1267730"/>
            <a:ext cx="1691640" cy="615934"/>
            <a:chOff x="5250180" y="1267730"/>
            <a:chExt cx="1691640" cy="615934"/>
          </a:xfrm>
        </p:grpSpPr>
        <p:cxnSp>
          <p:nvCxnSpPr>
            <p:cNvPr id="19" name="Straight Connector 18">
              <a:extLst>
                <a:ext uri="{FF2B5EF4-FFF2-40B4-BE49-F238E27FC236}">
                  <a16:creationId xmlns:a16="http://schemas.microsoft.com/office/drawing/2014/main" id="{51D6D676-6F2F-4446-9935-2D8D0382147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E9BAEA2B-9C25-4B43-8C9A-A9D0C3E9B15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1FC5F3A-7F1A-4EE8-A913-C8E96ACC3C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54" name="Rectangle 22">
            <a:extLst>
              <a:ext uri="{FF2B5EF4-FFF2-40B4-BE49-F238E27FC236}">
                <a16:creationId xmlns:a16="http://schemas.microsoft.com/office/drawing/2014/main" id="{420551B3-B4DA-48EE-988C-4FAEAEB5C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24">
            <a:extLst>
              <a:ext uri="{FF2B5EF4-FFF2-40B4-BE49-F238E27FC236}">
                <a16:creationId xmlns:a16="http://schemas.microsoft.com/office/drawing/2014/main" id="{CE80DA88-7DDD-4A46-BF2C-87E044D037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75000"/>
              <a:lumOff val="2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56" name="Rectangle 26">
            <a:extLst>
              <a:ext uri="{FF2B5EF4-FFF2-40B4-BE49-F238E27FC236}">
                <a16:creationId xmlns:a16="http://schemas.microsoft.com/office/drawing/2014/main" id="{88B38A6A-190C-471B-B021-56BDB9AB28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5261424"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E1A04E5E-412D-48E4-9664-1B7F367D65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833" y="647970"/>
            <a:ext cx="3969458" cy="5571072"/>
          </a:xfrm>
          <a:prstGeom prst="rect">
            <a:avLst/>
          </a:prstGeom>
          <a:solidFill>
            <a:srgbClr val="FFFFFF"/>
          </a:solidFill>
          <a:ln w="6350" cap="flat" cmpd="sng" algn="ctr">
            <a:noFill/>
            <a:prstDash val="solid"/>
          </a:ln>
          <a:effectLst>
            <a:outerShdw blurRad="50800" algn="ctr" rotWithShape="0">
              <a:prstClr val="black">
                <a:alpha val="66000"/>
              </a:prstClr>
            </a:outerShdw>
            <a:softEdge rad="0"/>
          </a:effectLst>
        </p:spPr>
      </p:sp>
      <p:pic>
        <p:nvPicPr>
          <p:cNvPr id="5" name="Picture 4">
            <a:extLst>
              <a:ext uri="{FF2B5EF4-FFF2-40B4-BE49-F238E27FC236}">
                <a16:creationId xmlns:a16="http://schemas.microsoft.com/office/drawing/2014/main" id="{696D5684-743C-4708-96F3-1BC92803AC48}"/>
              </a:ext>
            </a:extLst>
          </p:cNvPr>
          <p:cNvPicPr>
            <a:picLocks noChangeAspect="1"/>
          </p:cNvPicPr>
          <p:nvPr/>
        </p:nvPicPr>
        <p:blipFill rotWithShape="1">
          <a:blip r:embed="rId2"/>
          <a:srcRect l="4845" r="2853" b="2"/>
          <a:stretch/>
        </p:blipFill>
        <p:spPr>
          <a:xfrm>
            <a:off x="813906" y="813750"/>
            <a:ext cx="3639312" cy="5239512"/>
          </a:xfrm>
          <a:prstGeom prst="rect">
            <a:avLst/>
          </a:prstGeom>
          <a:ln w="6350" cap="sq">
            <a:noFill/>
            <a:miter lim="800000"/>
          </a:ln>
        </p:spPr>
      </p:pic>
      <p:sp>
        <p:nvSpPr>
          <p:cNvPr id="31" name="Rectangle 30">
            <a:extLst>
              <a:ext uri="{FF2B5EF4-FFF2-40B4-BE49-F238E27FC236}">
                <a16:creationId xmlns:a16="http://schemas.microsoft.com/office/drawing/2014/main" id="{33B538C5-FAF0-48B8-A59B-1B862CF2CB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67947" y="640856"/>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3" name="Straight Connector 32">
            <a:extLst>
              <a:ext uri="{FF2B5EF4-FFF2-40B4-BE49-F238E27FC236}">
                <a16:creationId xmlns:a16="http://schemas.microsoft.com/office/drawing/2014/main" id="{2299FCB9-EEDF-4B9C-9547-8A09800816A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782247" y="640855"/>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F52B952A-D1C7-4C6B-90B7-266C6E17335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73887" y="640855"/>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1078A67B-D886-42E7-9515-0B4FDFEF278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782247" y="1286150"/>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36BD915B-0FEC-4DF9-BD26-B88FB61FFD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103" y="164592"/>
            <a:ext cx="6604259" cy="6540176"/>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A29DCE-C657-4A44-8868-47F69043D3B0}"/>
              </a:ext>
            </a:extLst>
          </p:cNvPr>
          <p:cNvSpPr>
            <a:spLocks noGrp="1"/>
          </p:cNvSpPr>
          <p:nvPr>
            <p:ph type="title"/>
          </p:nvPr>
        </p:nvSpPr>
        <p:spPr>
          <a:xfrm>
            <a:off x="5908391" y="1985078"/>
            <a:ext cx="5663291" cy="2887843"/>
          </a:xfrm>
        </p:spPr>
        <p:txBody>
          <a:bodyPr vert="horz" lIns="91440" tIns="45720" rIns="91440" bIns="45720" rtlCol="0" anchor="b">
            <a:normAutofit/>
          </a:bodyPr>
          <a:lstStyle/>
          <a:p>
            <a:r>
              <a:rPr lang="en-US" sz="3800" cap="none" dirty="0"/>
              <a:t>Fr. Mina had a special relationship with St. Mina, so anytime a child came to him, he used to say, “I will send St. Mina to help you.”</a:t>
            </a:r>
          </a:p>
        </p:txBody>
      </p:sp>
    </p:spTree>
    <p:extLst>
      <p:ext uri="{BB962C8B-B14F-4D97-AF65-F5344CB8AC3E}">
        <p14:creationId xmlns:p14="http://schemas.microsoft.com/office/powerpoint/2010/main" val="36358826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8">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16" name="Rectangle 10">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4" name="Picture 3">
            <a:extLst>
              <a:ext uri="{FF2B5EF4-FFF2-40B4-BE49-F238E27FC236}">
                <a16:creationId xmlns:a16="http://schemas.microsoft.com/office/drawing/2014/main" id="{73F23219-8E09-43D6-8024-99A702DE2319}"/>
              </a:ext>
            </a:extLst>
          </p:cNvPr>
          <p:cNvPicPr>
            <a:picLocks noChangeAspect="1"/>
          </p:cNvPicPr>
          <p:nvPr/>
        </p:nvPicPr>
        <p:blipFill>
          <a:blip r:embed="rId2"/>
          <a:stretch>
            <a:fillRect/>
          </a:stretch>
        </p:blipFill>
        <p:spPr>
          <a:xfrm>
            <a:off x="1205256" y="1230863"/>
            <a:ext cx="4414438" cy="4414438"/>
          </a:xfrm>
          <a:prstGeom prst="rect">
            <a:avLst/>
          </a:prstGeom>
        </p:spPr>
      </p:pic>
      <p:sp>
        <p:nvSpPr>
          <p:cNvPr id="3" name="Content Placeholder 2">
            <a:extLst>
              <a:ext uri="{FF2B5EF4-FFF2-40B4-BE49-F238E27FC236}">
                <a16:creationId xmlns:a16="http://schemas.microsoft.com/office/drawing/2014/main" id="{E87BE43C-104A-494A-95DF-5DB072030F50}"/>
              </a:ext>
            </a:extLst>
          </p:cNvPr>
          <p:cNvSpPr>
            <a:spLocks noGrp="1"/>
          </p:cNvSpPr>
          <p:nvPr>
            <p:ph idx="1"/>
          </p:nvPr>
        </p:nvSpPr>
        <p:spPr>
          <a:xfrm>
            <a:off x="6505610" y="1230863"/>
            <a:ext cx="4957554" cy="4594750"/>
          </a:xfrm>
        </p:spPr>
        <p:txBody>
          <a:bodyPr>
            <a:normAutofit/>
          </a:bodyPr>
          <a:lstStyle/>
          <a:p>
            <a:r>
              <a:rPr lang="en-US" sz="2400" dirty="0"/>
              <a:t>Fr. Mina was selected as a Pope and changed his name to Pope </a:t>
            </a:r>
            <a:r>
              <a:rPr lang="en-US" sz="2400" dirty="0" err="1"/>
              <a:t>Kyrillos</a:t>
            </a:r>
            <a:r>
              <a:rPr lang="en-US" sz="2400" dirty="0"/>
              <a:t>,. He continued to pray daily liturgies very early in the morning. He loved the children and allowed them to serve with him inside the sanctuary. The children also loved him, and in turn, started learning the prayers and the Coptic praises. He also encouraged the Sunday school movement, which helped educate the multitudes and the children about God.</a:t>
            </a:r>
          </a:p>
        </p:txBody>
      </p:sp>
    </p:spTree>
    <p:extLst>
      <p:ext uri="{BB962C8B-B14F-4D97-AF65-F5344CB8AC3E}">
        <p14:creationId xmlns:p14="http://schemas.microsoft.com/office/powerpoint/2010/main" val="27770627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11" name="Rectangle 10">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4" name="Picture 3">
            <a:extLst>
              <a:ext uri="{FF2B5EF4-FFF2-40B4-BE49-F238E27FC236}">
                <a16:creationId xmlns:a16="http://schemas.microsoft.com/office/drawing/2014/main" id="{16D11801-A992-4F9F-8469-8457137E98F6}"/>
              </a:ext>
            </a:extLst>
          </p:cNvPr>
          <p:cNvPicPr>
            <a:picLocks noChangeAspect="1"/>
          </p:cNvPicPr>
          <p:nvPr/>
        </p:nvPicPr>
        <p:blipFill>
          <a:blip r:embed="rId2"/>
          <a:stretch>
            <a:fillRect/>
          </a:stretch>
        </p:blipFill>
        <p:spPr>
          <a:xfrm>
            <a:off x="1205256" y="1512284"/>
            <a:ext cx="4414438" cy="3851596"/>
          </a:xfrm>
          <a:prstGeom prst="rect">
            <a:avLst/>
          </a:prstGeom>
        </p:spPr>
      </p:pic>
      <p:sp>
        <p:nvSpPr>
          <p:cNvPr id="3" name="Content Placeholder 2">
            <a:extLst>
              <a:ext uri="{FF2B5EF4-FFF2-40B4-BE49-F238E27FC236}">
                <a16:creationId xmlns:a16="http://schemas.microsoft.com/office/drawing/2014/main" id="{8436583D-57EB-4D06-88A9-62AAA462664D}"/>
              </a:ext>
            </a:extLst>
          </p:cNvPr>
          <p:cNvSpPr>
            <a:spLocks noGrp="1"/>
          </p:cNvSpPr>
          <p:nvPr>
            <p:ph idx="1"/>
          </p:nvPr>
        </p:nvSpPr>
        <p:spPr>
          <a:xfrm>
            <a:off x="6420045" y="1312546"/>
            <a:ext cx="4957554" cy="4399766"/>
          </a:xfrm>
        </p:spPr>
        <p:txBody>
          <a:bodyPr>
            <a:normAutofit/>
          </a:bodyPr>
          <a:lstStyle/>
          <a:p>
            <a:r>
              <a:rPr lang="en-US" sz="2400" dirty="0"/>
              <a:t>Since Pope </a:t>
            </a:r>
            <a:r>
              <a:rPr lang="en-US" sz="2400" dirty="0" err="1"/>
              <a:t>Kyrillos</a:t>
            </a:r>
            <a:r>
              <a:rPr lang="en-US" sz="2400" dirty="0"/>
              <a:t> was a man of prayer, many miracles occurred during his time as Patriarch (Pope). One day, a child and his brother were returning home, on a bike, after liturgy, when suddenly a car hit them. Back at the church, Pope </a:t>
            </a:r>
            <a:r>
              <a:rPr lang="en-US" sz="2400" dirty="0" err="1"/>
              <a:t>Kyrillos</a:t>
            </a:r>
            <a:r>
              <a:rPr lang="en-US" sz="2400" dirty="0"/>
              <a:t> stepped out of his room and said with a loud voice, “God forbid; St. Mina protect your sons.” St. Mina quickly went and grabbed the boys, saving their lives. </a:t>
            </a:r>
          </a:p>
        </p:txBody>
      </p:sp>
    </p:spTree>
    <p:extLst>
      <p:ext uri="{BB962C8B-B14F-4D97-AF65-F5344CB8AC3E}">
        <p14:creationId xmlns:p14="http://schemas.microsoft.com/office/powerpoint/2010/main" val="2617351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4" name="Picture 3" descr="A person with a beard and a headdress&#10;&#10;Description automatically generated with low confidence">
            <a:extLst>
              <a:ext uri="{FF2B5EF4-FFF2-40B4-BE49-F238E27FC236}">
                <a16:creationId xmlns:a16="http://schemas.microsoft.com/office/drawing/2014/main" id="{76800C94-5EA0-493B-B4B5-7E24FC583EBC}"/>
              </a:ext>
            </a:extLst>
          </p:cNvPr>
          <p:cNvPicPr>
            <a:picLocks noChangeAspect="1"/>
          </p:cNvPicPr>
          <p:nvPr/>
        </p:nvPicPr>
        <p:blipFill rotWithShape="1">
          <a:blip r:embed="rId2"/>
          <a:srcRect t="18317" r="-1" b="3317"/>
          <a:stretch/>
        </p:blipFill>
        <p:spPr>
          <a:xfrm>
            <a:off x="424928" y="419292"/>
            <a:ext cx="5522976" cy="6053328"/>
          </a:xfrm>
          <a:prstGeom prst="rect">
            <a:avLst/>
          </a:prstGeom>
        </p:spPr>
      </p:pic>
      <p:sp>
        <p:nvSpPr>
          <p:cNvPr id="13" name="Rectangle 12">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4">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060332B-6CB1-4D97-99A2-F47F504EBDBB}"/>
              </a:ext>
            </a:extLst>
          </p:cNvPr>
          <p:cNvSpPr>
            <a:spLocks noGrp="1"/>
          </p:cNvSpPr>
          <p:nvPr>
            <p:ph idx="1"/>
          </p:nvPr>
        </p:nvSpPr>
        <p:spPr>
          <a:xfrm>
            <a:off x="6846137" y="570274"/>
            <a:ext cx="4602152" cy="3557805"/>
          </a:xfrm>
        </p:spPr>
        <p:txBody>
          <a:bodyPr>
            <a:noAutofit/>
          </a:bodyPr>
          <a:lstStyle/>
          <a:p>
            <a:r>
              <a:rPr lang="en-US" sz="2800" dirty="0"/>
              <a:t>One time, the Pope fell asleep while sitting in the Church to greet the students because he was sick. One young man came and suddenly started screaming and yelling because he was possessed by the devil. Pope </a:t>
            </a:r>
            <a:r>
              <a:rPr lang="en-US" sz="2800" dirty="0" err="1"/>
              <a:t>Kyrillos</a:t>
            </a:r>
            <a:r>
              <a:rPr lang="en-US" sz="2800" dirty="0"/>
              <a:t> quickly woke up and prayed and as quickly as the possessed young man started screaming, he was healed. The Pope </a:t>
            </a:r>
            <a:r>
              <a:rPr lang="en-US" sz="2800" dirty="0" err="1"/>
              <a:t>Kyrillos</a:t>
            </a:r>
            <a:r>
              <a:rPr lang="en-US" sz="2800" dirty="0"/>
              <a:t> went back to sleep. </a:t>
            </a:r>
          </a:p>
        </p:txBody>
      </p:sp>
    </p:spTree>
    <p:extLst>
      <p:ext uri="{BB962C8B-B14F-4D97-AF65-F5344CB8AC3E}">
        <p14:creationId xmlns:p14="http://schemas.microsoft.com/office/powerpoint/2010/main" val="4705380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8">
            <a:extLst>
              <a:ext uri="{FF2B5EF4-FFF2-40B4-BE49-F238E27FC236}">
                <a16:creationId xmlns:a16="http://schemas.microsoft.com/office/drawing/2014/main" id="{62E3493C-9EE5-40C5-9902-4A0416374C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0">
            <a:extLst>
              <a:ext uri="{FF2B5EF4-FFF2-40B4-BE49-F238E27FC236}">
                <a16:creationId xmlns:a16="http://schemas.microsoft.com/office/drawing/2014/main" id="{C93C2DD8-0EC6-4B41-91E6-4A8E336AF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4" name="Picture 3">
            <a:extLst>
              <a:ext uri="{FF2B5EF4-FFF2-40B4-BE49-F238E27FC236}">
                <a16:creationId xmlns:a16="http://schemas.microsoft.com/office/drawing/2014/main" id="{CA3A098F-5E04-48D5-9B83-4A859F8A3E78}"/>
              </a:ext>
            </a:extLst>
          </p:cNvPr>
          <p:cNvPicPr>
            <a:picLocks noChangeAspect="1"/>
          </p:cNvPicPr>
          <p:nvPr/>
        </p:nvPicPr>
        <p:blipFill rotWithShape="1">
          <a:blip r:embed="rId2"/>
          <a:srcRect l="34214" r="30567" b="1"/>
          <a:stretch/>
        </p:blipFill>
        <p:spPr>
          <a:xfrm>
            <a:off x="234696" y="237744"/>
            <a:ext cx="3996183" cy="6382512"/>
          </a:xfrm>
          <a:prstGeom prst="rect">
            <a:avLst/>
          </a:prstGeom>
        </p:spPr>
      </p:pic>
      <p:sp>
        <p:nvSpPr>
          <p:cNvPr id="17" name="Rectangle 12">
            <a:extLst>
              <a:ext uri="{FF2B5EF4-FFF2-40B4-BE49-F238E27FC236}">
                <a16:creationId xmlns:a16="http://schemas.microsoft.com/office/drawing/2014/main" id="{D5E3F933-FC69-4374-A35F-CF4036537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9494" y="374904"/>
            <a:ext cx="7440649" cy="6108192"/>
          </a:xfrm>
          <a:prstGeom prst="rect">
            <a:avLst/>
          </a:prstGeom>
          <a:noFill/>
          <a:ln w="6350" cap="sq" cmpd="sng" algn="ctr">
            <a:solidFill>
              <a:schemeClr val="tx1">
                <a:lumMod val="75000"/>
                <a:lumOff val="25000"/>
              </a:schemeClr>
            </a:solidFill>
            <a:prstDash val="solid"/>
            <a:miter lim="800000"/>
          </a:ln>
          <a:effectLst/>
        </p:spPr>
      </p:sp>
      <p:sp>
        <p:nvSpPr>
          <p:cNvPr id="3" name="Content Placeholder 2">
            <a:extLst>
              <a:ext uri="{FF2B5EF4-FFF2-40B4-BE49-F238E27FC236}">
                <a16:creationId xmlns:a16="http://schemas.microsoft.com/office/drawing/2014/main" id="{23B0BC62-81FC-4F9F-941D-6BDFF2AB3B39}"/>
              </a:ext>
            </a:extLst>
          </p:cNvPr>
          <p:cNvSpPr>
            <a:spLocks noGrp="1"/>
          </p:cNvSpPr>
          <p:nvPr>
            <p:ph idx="1"/>
          </p:nvPr>
        </p:nvSpPr>
        <p:spPr>
          <a:xfrm>
            <a:off x="4959405" y="1195981"/>
            <a:ext cx="6280826" cy="4466037"/>
          </a:xfrm>
        </p:spPr>
        <p:txBody>
          <a:bodyPr>
            <a:normAutofit/>
          </a:bodyPr>
          <a:lstStyle/>
          <a:p>
            <a:pPr algn="ctr"/>
            <a:r>
              <a:rPr lang="en-US" sz="2800" dirty="0"/>
              <a:t>Not only did the Pope have a special relationship with St. Mina, and St. Isaac the Syrian, but he also had a relationship with St. Mary. He used to use her intercessions to heal the sick and help people in times of trouble. St. Mary also appeared on top of the Church of </a:t>
            </a:r>
            <a:r>
              <a:rPr lang="en-US" sz="2800" dirty="0" err="1"/>
              <a:t>Zaitoun</a:t>
            </a:r>
            <a:r>
              <a:rPr lang="en-US" sz="2800" dirty="0"/>
              <a:t> during his papacy, which was one of the greatest and longest spiritual sights of modern-day time. </a:t>
            </a:r>
          </a:p>
        </p:txBody>
      </p:sp>
    </p:spTree>
    <p:extLst>
      <p:ext uri="{BB962C8B-B14F-4D97-AF65-F5344CB8AC3E}">
        <p14:creationId xmlns:p14="http://schemas.microsoft.com/office/powerpoint/2010/main" val="13354169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9">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1">
            <a:extLst>
              <a:ext uri="{FF2B5EF4-FFF2-40B4-BE49-F238E27FC236}">
                <a16:creationId xmlns:a16="http://schemas.microsoft.com/office/drawing/2014/main" id="{EE0D13DB-D099-4541-888D-DE0186F1C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0519" y="253548"/>
            <a:ext cx="5851795" cy="6384816"/>
          </a:xfrm>
          <a:prstGeom prst="rect">
            <a:avLst/>
          </a:prstGeom>
          <a:solidFill>
            <a:srgbClr val="FFFFFF"/>
          </a:solidFill>
          <a:ln w="6350" cap="sq" cmpd="sng" algn="ctr">
            <a:solidFill>
              <a:srgbClr val="404040"/>
            </a:solidFill>
            <a:prstDash val="solid"/>
            <a:miter lim="800000"/>
          </a:ln>
          <a:effectLst/>
        </p:spPr>
      </p:sp>
      <p:pic>
        <p:nvPicPr>
          <p:cNvPr id="5" name="Picture 4" descr="A person wearing a white coat&#10;&#10;Description automatically generated with low confidence">
            <a:extLst>
              <a:ext uri="{FF2B5EF4-FFF2-40B4-BE49-F238E27FC236}">
                <a16:creationId xmlns:a16="http://schemas.microsoft.com/office/drawing/2014/main" id="{23380721-5DEB-4DEC-9340-20FAFCCC1092}"/>
              </a:ext>
            </a:extLst>
          </p:cNvPr>
          <p:cNvPicPr>
            <a:picLocks noChangeAspect="1"/>
          </p:cNvPicPr>
          <p:nvPr/>
        </p:nvPicPr>
        <p:blipFill rotWithShape="1">
          <a:blip r:embed="rId2"/>
          <a:srcRect l="31342" r="1" b="1"/>
          <a:stretch/>
        </p:blipFill>
        <p:spPr>
          <a:xfrm>
            <a:off x="424928" y="419292"/>
            <a:ext cx="5522976" cy="6053328"/>
          </a:xfrm>
          <a:prstGeom prst="rect">
            <a:avLst/>
          </a:prstGeom>
        </p:spPr>
      </p:pic>
      <p:sp>
        <p:nvSpPr>
          <p:cNvPr id="19" name="Rectangle 13">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E9DE504-1386-4B9C-B364-391F96B5909F}"/>
              </a:ext>
            </a:extLst>
          </p:cNvPr>
          <p:cNvSpPr>
            <a:spLocks noGrp="1"/>
          </p:cNvSpPr>
          <p:nvPr>
            <p:ph idx="1"/>
          </p:nvPr>
        </p:nvSpPr>
        <p:spPr>
          <a:xfrm>
            <a:off x="6836350" y="1022091"/>
            <a:ext cx="4602152" cy="4830069"/>
          </a:xfrm>
        </p:spPr>
        <p:txBody>
          <a:bodyPr>
            <a:normAutofit lnSpcReduction="10000"/>
          </a:bodyPr>
          <a:lstStyle/>
          <a:p>
            <a:pPr algn="ctr"/>
            <a:r>
              <a:rPr lang="en-US" sz="2800" dirty="0"/>
              <a:t>A life of prayer is very important for us because it is the way in which we communicate with God and get to know Him more. With the power of prayer, amazing things happen in our lives. Pope </a:t>
            </a:r>
            <a:r>
              <a:rPr lang="en-US" sz="2800" dirty="0" err="1"/>
              <a:t>Kyrillos</a:t>
            </a:r>
            <a:r>
              <a:rPr lang="en-US" sz="2800" dirty="0"/>
              <a:t> used to say that “Prayer is everything! Prayer can do all things, for it moves the Hand that manages the whole universe.” </a:t>
            </a:r>
          </a:p>
        </p:txBody>
      </p:sp>
    </p:spTree>
    <p:extLst>
      <p:ext uri="{BB962C8B-B14F-4D97-AF65-F5344CB8AC3E}">
        <p14:creationId xmlns:p14="http://schemas.microsoft.com/office/powerpoint/2010/main" val="4754160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BBB46C-40DA-48F9-9C81-EC298089518F}"/>
              </a:ext>
            </a:extLst>
          </p:cNvPr>
          <p:cNvSpPr/>
          <p:nvPr/>
        </p:nvSpPr>
        <p:spPr>
          <a:xfrm>
            <a:off x="2614987" y="2967335"/>
            <a:ext cx="6962034"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Why is prayer important?</a:t>
            </a:r>
          </a:p>
        </p:txBody>
      </p:sp>
    </p:spTree>
    <p:extLst>
      <p:ext uri="{BB962C8B-B14F-4D97-AF65-F5344CB8AC3E}">
        <p14:creationId xmlns:p14="http://schemas.microsoft.com/office/powerpoint/2010/main" val="38915940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7B2BA5B-1894-4AF7-A31A-68B310384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F8292AA-2164-4B18-AEBD-CC13F4CA6F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6165" y="282258"/>
            <a:ext cx="5617029" cy="6323816"/>
          </a:xfrm>
          <a:prstGeom prst="rect">
            <a:avLst/>
          </a:prstGeom>
          <a:solidFill>
            <a:schemeClr val="bg1">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92E3DD6-EE3F-4714-B087-11DF4E1FBC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5" y="424872"/>
            <a:ext cx="5336217" cy="6058223"/>
          </a:xfrm>
          <a:prstGeom prst="rect">
            <a:avLst/>
          </a:prstGeom>
          <a:noFill/>
          <a:ln w="6350" cap="sq" cmpd="sng" algn="ctr">
            <a:solidFill>
              <a:schemeClr val="tx1">
                <a:lumMod val="75000"/>
                <a:lumOff val="25000"/>
              </a:schemeClr>
            </a:solidFill>
            <a:prstDash val="solid"/>
            <a:miter lim="800000"/>
          </a:ln>
          <a:effectLst/>
        </p:spPr>
      </p:sp>
      <p:sp>
        <p:nvSpPr>
          <p:cNvPr id="3" name="Content Placeholder 2">
            <a:extLst>
              <a:ext uri="{FF2B5EF4-FFF2-40B4-BE49-F238E27FC236}">
                <a16:creationId xmlns:a16="http://schemas.microsoft.com/office/drawing/2014/main" id="{1570E5CE-9BF7-4DBE-933C-FD6DE5993E12}"/>
              </a:ext>
            </a:extLst>
          </p:cNvPr>
          <p:cNvSpPr>
            <a:spLocks noGrp="1"/>
          </p:cNvSpPr>
          <p:nvPr>
            <p:ph idx="1"/>
          </p:nvPr>
        </p:nvSpPr>
        <p:spPr>
          <a:xfrm>
            <a:off x="738887" y="952967"/>
            <a:ext cx="4602152" cy="4844485"/>
          </a:xfrm>
        </p:spPr>
        <p:txBody>
          <a:bodyPr>
            <a:normAutofit/>
          </a:bodyPr>
          <a:lstStyle/>
          <a:p>
            <a:r>
              <a:rPr lang="en-US" sz="2800" dirty="0"/>
              <a:t>“Trust that God sees you. He hears you and feels you. So, your little matters are very big before His love and your big matters are very small before His might.” </a:t>
            </a:r>
          </a:p>
          <a:p>
            <a:r>
              <a:rPr lang="en-US" sz="2800" dirty="0"/>
              <a:t>“There is nothing in which prayer is incapable,,,”</a:t>
            </a:r>
          </a:p>
          <a:p>
            <a:endParaRPr lang="en-US" sz="2800" dirty="0"/>
          </a:p>
          <a:p>
            <a:r>
              <a:rPr lang="en-US" sz="2800" dirty="0"/>
              <a:t>– Pope </a:t>
            </a:r>
            <a:r>
              <a:rPr lang="en-US" sz="2800" dirty="0" err="1"/>
              <a:t>Kyrillos</a:t>
            </a:r>
            <a:r>
              <a:rPr lang="en-US" sz="2800" dirty="0"/>
              <a:t> VI. </a:t>
            </a:r>
          </a:p>
        </p:txBody>
      </p:sp>
      <p:sp>
        <p:nvSpPr>
          <p:cNvPr id="16" name="Rectangle 15">
            <a:extLst>
              <a:ext uri="{FF2B5EF4-FFF2-40B4-BE49-F238E27FC236}">
                <a16:creationId xmlns:a16="http://schemas.microsoft.com/office/drawing/2014/main" id="{25B8B2C1-56D3-48CF-B950-1C2F68E198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15771" y="282258"/>
            <a:ext cx="1846073" cy="2780881"/>
          </a:xfrm>
          <a:prstGeom prst="rect">
            <a:avLst/>
          </a:prstGeom>
          <a:solidFill>
            <a:srgbClr val="976253">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4D37A8D7-D2CC-4162-895A-C3ECA645FB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13957" y="4194827"/>
            <a:ext cx="2071742" cy="2411247"/>
          </a:xfrm>
          <a:prstGeom prst="rect">
            <a:avLst/>
          </a:prstGeom>
          <a:solidFill>
            <a:srgbClr val="976253">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E247B72-B23A-479A-8209-9FC07CDB3633}"/>
              </a:ext>
            </a:extLst>
          </p:cNvPr>
          <p:cNvPicPr>
            <a:picLocks noChangeAspect="1"/>
          </p:cNvPicPr>
          <p:nvPr/>
        </p:nvPicPr>
        <p:blipFill rotWithShape="1">
          <a:blip r:embed="rId2"/>
          <a:srcRect r="1" b="31530"/>
          <a:stretch/>
        </p:blipFill>
        <p:spPr>
          <a:xfrm>
            <a:off x="8245165" y="3209731"/>
            <a:ext cx="3716680" cy="3396343"/>
          </a:xfrm>
          <a:prstGeom prst="rect">
            <a:avLst/>
          </a:prstGeom>
        </p:spPr>
      </p:pic>
      <p:pic>
        <p:nvPicPr>
          <p:cNvPr id="4" name="Picture 3">
            <a:extLst>
              <a:ext uri="{FF2B5EF4-FFF2-40B4-BE49-F238E27FC236}">
                <a16:creationId xmlns:a16="http://schemas.microsoft.com/office/drawing/2014/main" id="{667E6455-BCF9-481F-996C-8431D7581305}"/>
              </a:ext>
            </a:extLst>
          </p:cNvPr>
          <p:cNvPicPr>
            <a:picLocks noChangeAspect="1"/>
          </p:cNvPicPr>
          <p:nvPr/>
        </p:nvPicPr>
        <p:blipFill rotWithShape="1">
          <a:blip r:embed="rId3"/>
          <a:srcRect l="18585" r="11098" b="-2"/>
          <a:stretch/>
        </p:blipFill>
        <p:spPr>
          <a:xfrm>
            <a:off x="6013956" y="282258"/>
            <a:ext cx="3950144" cy="3749831"/>
          </a:xfrm>
          <a:custGeom>
            <a:avLst/>
            <a:gdLst/>
            <a:ahLst/>
            <a:cxnLst/>
            <a:rect l="l" t="t" r="r" b="b"/>
            <a:pathLst>
              <a:path w="3950144" h="3749831">
                <a:moveTo>
                  <a:pt x="0" y="0"/>
                </a:moveTo>
                <a:lnTo>
                  <a:pt x="3950144" y="0"/>
                </a:lnTo>
                <a:lnTo>
                  <a:pt x="3950144" y="2780881"/>
                </a:lnTo>
                <a:lnTo>
                  <a:pt x="2071742" y="2780881"/>
                </a:lnTo>
                <a:lnTo>
                  <a:pt x="2071742" y="3749831"/>
                </a:lnTo>
                <a:lnTo>
                  <a:pt x="0" y="3749831"/>
                </a:lnTo>
                <a:close/>
              </a:path>
            </a:pathLst>
          </a:custGeom>
        </p:spPr>
      </p:pic>
    </p:spTree>
    <p:extLst>
      <p:ext uri="{BB962C8B-B14F-4D97-AF65-F5344CB8AC3E}">
        <p14:creationId xmlns:p14="http://schemas.microsoft.com/office/powerpoint/2010/main" val="3936613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A0FDAC7-BC56-4F73-B9BC-9C4051A229FF}"/>
              </a:ext>
            </a:extLst>
          </p:cNvPr>
          <p:cNvSpPr/>
          <p:nvPr/>
        </p:nvSpPr>
        <p:spPr>
          <a:xfrm>
            <a:off x="3659310" y="2967335"/>
            <a:ext cx="4873385"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How do we pray?</a:t>
            </a:r>
          </a:p>
        </p:txBody>
      </p:sp>
    </p:spTree>
    <p:extLst>
      <p:ext uri="{BB962C8B-B14F-4D97-AF65-F5344CB8AC3E}">
        <p14:creationId xmlns:p14="http://schemas.microsoft.com/office/powerpoint/2010/main" val="14168224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1657BF2-BFFB-4FF0-9FE2-4D7F7A7C9D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397171-E233-4F26-9A8C-29C436537D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4393" y="237744"/>
            <a:ext cx="7652977"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EA830B9C-C9EB-4D80-9552-AE9DE30758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553" y="374904"/>
            <a:ext cx="734015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54DA4156-C7B8-4206-B9B3-D0E0202570DD}"/>
              </a:ext>
            </a:extLst>
          </p:cNvPr>
          <p:cNvSpPr>
            <a:spLocks noGrp="1"/>
          </p:cNvSpPr>
          <p:nvPr>
            <p:ph type="title"/>
          </p:nvPr>
        </p:nvSpPr>
        <p:spPr>
          <a:xfrm>
            <a:off x="868680" y="642593"/>
            <a:ext cx="6281928" cy="1744183"/>
          </a:xfrm>
        </p:spPr>
        <p:txBody>
          <a:bodyPr>
            <a:normAutofit/>
          </a:bodyPr>
          <a:lstStyle/>
          <a:p>
            <a:r>
              <a:rPr lang="en-US" dirty="0"/>
              <a:t>Pope </a:t>
            </a:r>
            <a:r>
              <a:rPr lang="en-US" dirty="0" err="1"/>
              <a:t>Kyrillos</a:t>
            </a:r>
            <a:r>
              <a:rPr lang="en-US" dirty="0"/>
              <a:t>’ Five Steps to Prayer</a:t>
            </a:r>
          </a:p>
        </p:txBody>
      </p:sp>
      <p:sp>
        <p:nvSpPr>
          <p:cNvPr id="3" name="Content Placeholder 2">
            <a:extLst>
              <a:ext uri="{FF2B5EF4-FFF2-40B4-BE49-F238E27FC236}">
                <a16:creationId xmlns:a16="http://schemas.microsoft.com/office/drawing/2014/main" id="{3D573865-5436-45E9-A3A2-DA713A1A0157}"/>
              </a:ext>
            </a:extLst>
          </p:cNvPr>
          <p:cNvSpPr>
            <a:spLocks noGrp="1"/>
          </p:cNvSpPr>
          <p:nvPr>
            <p:ph idx="1"/>
          </p:nvPr>
        </p:nvSpPr>
        <p:spPr>
          <a:xfrm>
            <a:off x="868680" y="2386584"/>
            <a:ext cx="6281928" cy="3648456"/>
          </a:xfrm>
        </p:spPr>
        <p:txBody>
          <a:bodyPr>
            <a:normAutofit lnSpcReduction="10000"/>
          </a:bodyPr>
          <a:lstStyle/>
          <a:p>
            <a:r>
              <a:rPr lang="en-US" sz="2400" dirty="0"/>
              <a:t>1) Prepare your heart for prayer without malice, hate, envy or grudge. </a:t>
            </a:r>
          </a:p>
          <a:p>
            <a:r>
              <a:rPr lang="en-US" sz="2400" dirty="0"/>
              <a:t>2) Protect yourself and do not allow yourself to get bored. </a:t>
            </a:r>
          </a:p>
          <a:p>
            <a:r>
              <a:rPr lang="en-US" sz="2400" dirty="0"/>
              <a:t>3) Humble yourself – you can do this by prostrations </a:t>
            </a:r>
          </a:p>
          <a:p>
            <a:r>
              <a:rPr lang="en-US" sz="2400" dirty="0"/>
              <a:t>4) Praise the Lord ALWAYS </a:t>
            </a:r>
          </a:p>
          <a:p>
            <a:r>
              <a:rPr lang="en-US" sz="2400" dirty="0"/>
              <a:t>5) Read – read the bible, read spiritual books, read the </a:t>
            </a:r>
            <a:r>
              <a:rPr lang="en-US" sz="2400" dirty="0" err="1"/>
              <a:t>agpeya</a:t>
            </a:r>
            <a:r>
              <a:rPr lang="en-US" sz="2400" dirty="0"/>
              <a:t> </a:t>
            </a:r>
          </a:p>
        </p:txBody>
      </p:sp>
      <p:pic>
        <p:nvPicPr>
          <p:cNvPr id="4" name="Picture 3">
            <a:extLst>
              <a:ext uri="{FF2B5EF4-FFF2-40B4-BE49-F238E27FC236}">
                <a16:creationId xmlns:a16="http://schemas.microsoft.com/office/drawing/2014/main" id="{E6747606-7441-4D8E-B1ED-7079F1FCEECB}"/>
              </a:ext>
            </a:extLst>
          </p:cNvPr>
          <p:cNvPicPr>
            <a:picLocks noChangeAspect="1"/>
          </p:cNvPicPr>
          <p:nvPr/>
        </p:nvPicPr>
        <p:blipFill rotWithShape="1">
          <a:blip r:embed="rId2"/>
          <a:srcRect l="3190" r="-2" b="-2"/>
          <a:stretch/>
        </p:blipFill>
        <p:spPr>
          <a:xfrm>
            <a:off x="7837371" y="237744"/>
            <a:ext cx="4124416" cy="6382512"/>
          </a:xfrm>
          <a:prstGeom prst="rect">
            <a:avLst/>
          </a:prstGeom>
        </p:spPr>
      </p:pic>
    </p:spTree>
    <p:extLst>
      <p:ext uri="{BB962C8B-B14F-4D97-AF65-F5344CB8AC3E}">
        <p14:creationId xmlns:p14="http://schemas.microsoft.com/office/powerpoint/2010/main" val="22217999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9">
            <a:extLst>
              <a:ext uri="{FF2B5EF4-FFF2-40B4-BE49-F238E27FC236}">
                <a16:creationId xmlns:a16="http://schemas.microsoft.com/office/drawing/2014/main" id="{904DB13E-F722-4ED6-BB00-556651E95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sp useBgFill="1">
        <p:nvSpPr>
          <p:cNvPr id="30" name="Rectangle 11">
            <a:extLst>
              <a:ext uri="{FF2B5EF4-FFF2-40B4-BE49-F238E27FC236}">
                <a16:creationId xmlns:a16="http://schemas.microsoft.com/office/drawing/2014/main" id="{1419E3D9-C5FB-41A9-B6D2-DFB210BB62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32" name="Rectangle 13">
            <a:extLst>
              <a:ext uri="{FF2B5EF4-FFF2-40B4-BE49-F238E27FC236}">
                <a16:creationId xmlns:a16="http://schemas.microsoft.com/office/drawing/2014/main" id="{367909BF-1DF7-4ACE-8F58-6CF719BB27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4" name="Rectangle 15">
            <a:extLst>
              <a:ext uri="{FF2B5EF4-FFF2-40B4-BE49-F238E27FC236}">
                <a16:creationId xmlns:a16="http://schemas.microsoft.com/office/drawing/2014/main" id="{89E8BEDB-0BBC-4F21-9CFB-8530D664C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6" name="Group 17">
            <a:extLst>
              <a:ext uri="{FF2B5EF4-FFF2-40B4-BE49-F238E27FC236}">
                <a16:creationId xmlns:a16="http://schemas.microsoft.com/office/drawing/2014/main" id="{E26428D7-C6F3-473D-A360-A3F5C3E872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0180" y="1267730"/>
            <a:ext cx="1691640" cy="615934"/>
            <a:chOff x="5250180" y="1267730"/>
            <a:chExt cx="1691640" cy="615934"/>
          </a:xfrm>
        </p:grpSpPr>
        <p:cxnSp>
          <p:nvCxnSpPr>
            <p:cNvPr id="19" name="Straight Connector 18">
              <a:extLst>
                <a:ext uri="{FF2B5EF4-FFF2-40B4-BE49-F238E27FC236}">
                  <a16:creationId xmlns:a16="http://schemas.microsoft.com/office/drawing/2014/main" id="{51D6D676-6F2F-4446-9935-2D8D0382147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E9BAEA2B-9C25-4B43-8C9A-A9D0C3E9B15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1FC5F3A-7F1A-4EE8-A913-C8E96ACC3C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7" name="Rectangle 22">
            <a:extLst>
              <a:ext uri="{FF2B5EF4-FFF2-40B4-BE49-F238E27FC236}">
                <a16:creationId xmlns:a16="http://schemas.microsoft.com/office/drawing/2014/main" id="{420551B3-B4DA-48EE-988C-4FAEAEB5C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pic>
        <p:nvPicPr>
          <p:cNvPr id="5" name="Picture 4">
            <a:extLst>
              <a:ext uri="{FF2B5EF4-FFF2-40B4-BE49-F238E27FC236}">
                <a16:creationId xmlns:a16="http://schemas.microsoft.com/office/drawing/2014/main" id="{101D9897-7C8F-466B-9BD9-A686EAA8D402}"/>
              </a:ext>
            </a:extLst>
          </p:cNvPr>
          <p:cNvPicPr>
            <a:picLocks noChangeAspect="1"/>
          </p:cNvPicPr>
          <p:nvPr/>
        </p:nvPicPr>
        <p:blipFill rotWithShape="1">
          <a:blip r:embed="rId2">
            <a:alphaModFix amt="90000"/>
          </a:blip>
          <a:srcRect l="11111"/>
          <a:stretch/>
        </p:blipFill>
        <p:spPr>
          <a:xfrm>
            <a:off x="1" y="10"/>
            <a:ext cx="12191999" cy="6857989"/>
          </a:xfrm>
          <a:prstGeom prst="rect">
            <a:avLst/>
          </a:prstGeom>
        </p:spPr>
      </p:pic>
      <p:sp>
        <p:nvSpPr>
          <p:cNvPr id="38" name="Rectangle 24">
            <a:extLst>
              <a:ext uri="{FF2B5EF4-FFF2-40B4-BE49-F238E27FC236}">
                <a16:creationId xmlns:a16="http://schemas.microsoft.com/office/drawing/2014/main" id="{DB4A12B6-EF0D-43E8-8C17-4FAD4D2766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bg1">
              <a:lumMod val="85000"/>
              <a:lumOff val="15000"/>
              <a:alpha val="93000"/>
            </a:schemeClr>
          </a:solidFill>
          <a:ln w="6350" cap="flat" cmpd="sng" algn="ctr">
            <a:noFill/>
            <a:prstDash val="solid"/>
          </a:ln>
          <a:effectLst>
            <a:softEdge rad="0"/>
          </a:effectLst>
        </p:spPr>
      </p:sp>
      <p:sp>
        <p:nvSpPr>
          <p:cNvPr id="27" name="Rectangle 26">
            <a:extLst>
              <a:ext uri="{FF2B5EF4-FFF2-40B4-BE49-F238E27FC236}">
                <a16:creationId xmlns:a16="http://schemas.microsoft.com/office/drawing/2014/main" id="{AE107525-0C02-447F-8A3F-553320A723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2"/>
            </a:solidFill>
            <a:prstDash val="solid"/>
            <a:miter lim="800000"/>
          </a:ln>
          <a:effectLst/>
        </p:spPr>
      </p:sp>
      <p:sp>
        <p:nvSpPr>
          <p:cNvPr id="2" name="Title 1">
            <a:extLst>
              <a:ext uri="{FF2B5EF4-FFF2-40B4-BE49-F238E27FC236}">
                <a16:creationId xmlns:a16="http://schemas.microsoft.com/office/drawing/2014/main" id="{0BDBC49E-259D-42E4-AA80-276B524C0402}"/>
              </a:ext>
            </a:extLst>
          </p:cNvPr>
          <p:cNvSpPr>
            <a:spLocks noGrp="1"/>
          </p:cNvSpPr>
          <p:nvPr>
            <p:ph type="title"/>
          </p:nvPr>
        </p:nvSpPr>
        <p:spPr>
          <a:xfrm>
            <a:off x="1629103" y="2244830"/>
            <a:ext cx="8933796" cy="2437232"/>
          </a:xfrm>
        </p:spPr>
        <p:txBody>
          <a:bodyPr vert="horz" lIns="91440" tIns="45720" rIns="91440" bIns="45720" rtlCol="0" anchor="ctr">
            <a:normAutofit/>
          </a:bodyPr>
          <a:lstStyle/>
          <a:p>
            <a:r>
              <a:rPr lang="en-US" sz="4300" b="1" dirty="0"/>
              <a:t>“Seven times a day I praise thee, because of thy righteous judgements.” </a:t>
            </a:r>
            <a:br>
              <a:rPr lang="en-US" sz="4300" b="1" dirty="0"/>
            </a:br>
            <a:r>
              <a:rPr lang="en-US" sz="4300" b="1" dirty="0"/>
              <a:t>(Psalm 119:164)</a:t>
            </a:r>
          </a:p>
        </p:txBody>
      </p:sp>
      <p:sp>
        <p:nvSpPr>
          <p:cNvPr id="29" name="Rectangle 28">
            <a:extLst>
              <a:ext uri="{FF2B5EF4-FFF2-40B4-BE49-F238E27FC236}">
                <a16:creationId xmlns:a16="http://schemas.microsoft.com/office/drawing/2014/main" id="{AB7A42E3-05D8-4A0B-9D4E-20EF581E57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1" name="Straight Connector 30">
            <a:extLst>
              <a:ext uri="{FF2B5EF4-FFF2-40B4-BE49-F238E27FC236}">
                <a16:creationId xmlns:a16="http://schemas.microsoft.com/office/drawing/2014/main" id="{6EE9A54B-189D-4645-8254-FDC4210EC6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11CE48F-D5E4-4520-AF1E-8F85CFBDA5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94182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41448851-39AD-4943-BF9C-C50704E0837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913025"/>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2511707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1250">
        <p15:prstTrans prst="pageCurlSingle"/>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Custom 8">
      <a:dk1>
        <a:sysClr val="windowText" lastClr="000000"/>
      </a:dk1>
      <a:lt1>
        <a:sysClr val="window" lastClr="FFFFFF"/>
      </a:lt1>
      <a:dk2>
        <a:srgbClr val="696464"/>
      </a:dk2>
      <a:lt2>
        <a:srgbClr val="E9E5DC"/>
      </a:lt2>
      <a:accent1>
        <a:srgbClr val="96A9A9"/>
      </a:accent1>
      <a:accent2>
        <a:srgbClr val="CB581F"/>
      </a:accent2>
      <a:accent3>
        <a:srgbClr val="A28E6A"/>
      </a:accent3>
      <a:accent4>
        <a:srgbClr val="956251"/>
      </a:accent4>
      <a:accent5>
        <a:srgbClr val="918485"/>
      </a:accent5>
      <a:accent6>
        <a:srgbClr val="855D5D"/>
      </a:accent6>
      <a:hlink>
        <a:srgbClr val="D0690C"/>
      </a:hlink>
      <a:folHlink>
        <a:srgbClr val="9696A0"/>
      </a:folHlink>
    </a:clrScheme>
    <a:fontScheme name="Savon">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docProps/app.xml><?xml version="1.0" encoding="utf-8"?>
<Properties xmlns="http://schemas.openxmlformats.org/officeDocument/2006/extended-properties" xmlns:vt="http://schemas.openxmlformats.org/officeDocument/2006/docPropsVTypes">
  <TotalTime>374</TotalTime>
  <Words>807</Words>
  <Application>Microsoft Office PowerPoint</Application>
  <PresentationFormat>Widescreen</PresentationFormat>
  <Paragraphs>32</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Calibri</vt:lpstr>
      <vt:lpstr>Garamond</vt:lpstr>
      <vt:lpstr>Symbol</vt:lpstr>
      <vt:lpstr>Times New Roman</vt:lpstr>
      <vt:lpstr>SavonVTI</vt:lpstr>
      <vt:lpstr>HELLO GRADE 2 &amp; 3S!</vt:lpstr>
      <vt:lpstr>PowerPoint Presentation</vt:lpstr>
      <vt:lpstr>Pope Cyril VI:  LIFE OF PRAYER </vt:lpstr>
      <vt:lpstr>“Seven times a day I praise thee, because of thy righteous judgements.”  (Psalm 119:164)</vt:lpstr>
      <vt:lpstr>Learning Objectives </vt:lpstr>
      <vt:lpstr>PowerPoint Presentation</vt:lpstr>
      <vt:lpstr>PowerPoint Presentation</vt:lpstr>
      <vt:lpstr>PowerPoint Presentation</vt:lpstr>
      <vt:lpstr>Fr. Mina had a special relationship with St. Mina, so anytime a child came to him, he used to say, “I will send St. Mina to help you.”</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Pope Kyrillos’ Five Steps to Prayer</vt:lpstr>
      <vt:lpstr>“Seven times a day I praise thee, because of thy righteous judgements.”  (Psalm 119:164)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Pope Cyril VI:  LIFE OF PRAYER</dc:title>
  <dc:creator>Marina Gobran</dc:creator>
  <cp:lastModifiedBy>Marina Gobran</cp:lastModifiedBy>
  <cp:revision>30</cp:revision>
  <dcterms:created xsi:type="dcterms:W3CDTF">2021-03-13T02:06:39Z</dcterms:created>
  <dcterms:modified xsi:type="dcterms:W3CDTF">2021-03-14T18:08:09Z</dcterms:modified>
</cp:coreProperties>
</file>